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agalin" charset="1" panose="00000500000000000000"/>
      <p:regular r:id="rId14"/>
    </p:embeddedFont>
    <p:embeddedFont>
      <p:font typeface="Poppins" charset="1" panose="00000500000000000000"/>
      <p:regular r:id="rId15"/>
    </p:embeddedFont>
    <p:embeddedFont>
      <p:font typeface="Poppins Bold" charset="1" panose="00000800000000000000"/>
      <p:regular r:id="rId16"/>
    </p:embeddedFont>
    <p:embeddedFont>
      <p:font typeface="Archivo Black" charset="1" panose="020B0A03020202020B04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gif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gif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gif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694416" y="-3912935"/>
            <a:ext cx="16551230" cy="16530541"/>
          </a:xfrm>
          <a:custGeom>
            <a:avLst/>
            <a:gdLst/>
            <a:ahLst/>
            <a:cxnLst/>
            <a:rect r="r" b="b" t="t" l="l"/>
            <a:pathLst>
              <a:path h="16530541" w="16551230">
                <a:moveTo>
                  <a:pt x="0" y="0"/>
                </a:moveTo>
                <a:lnTo>
                  <a:pt x="16551230" y="0"/>
                </a:lnTo>
                <a:lnTo>
                  <a:pt x="16551230" y="16530541"/>
                </a:lnTo>
                <a:lnTo>
                  <a:pt x="0" y="1653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8751189" y="-567224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3947974" y="-286803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980475" y="7898678"/>
            <a:ext cx="3030793" cy="767333"/>
            <a:chOff x="0" y="0"/>
            <a:chExt cx="798234" cy="2020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234" cy="202096"/>
            </a:xfrm>
            <a:custGeom>
              <a:avLst/>
              <a:gdLst/>
              <a:ahLst/>
              <a:cxnLst/>
              <a:rect r="r" b="b" t="t" l="l"/>
              <a:pathLst>
                <a:path h="202096" w="798234">
                  <a:moveTo>
                    <a:pt x="101048" y="0"/>
                  </a:moveTo>
                  <a:lnTo>
                    <a:pt x="697186" y="0"/>
                  </a:lnTo>
                  <a:cubicBezTo>
                    <a:pt x="723985" y="0"/>
                    <a:pt x="749687" y="10646"/>
                    <a:pt x="768637" y="29596"/>
                  </a:cubicBezTo>
                  <a:cubicBezTo>
                    <a:pt x="787588" y="48546"/>
                    <a:pt x="798234" y="74248"/>
                    <a:pt x="798234" y="101048"/>
                  </a:cubicBezTo>
                  <a:lnTo>
                    <a:pt x="798234" y="101048"/>
                  </a:lnTo>
                  <a:cubicBezTo>
                    <a:pt x="798234" y="127848"/>
                    <a:pt x="787588" y="153549"/>
                    <a:pt x="768637" y="172500"/>
                  </a:cubicBezTo>
                  <a:cubicBezTo>
                    <a:pt x="749687" y="191450"/>
                    <a:pt x="723985" y="202096"/>
                    <a:pt x="697186" y="202096"/>
                  </a:cubicBezTo>
                  <a:lnTo>
                    <a:pt x="101048" y="202096"/>
                  </a:lnTo>
                  <a:cubicBezTo>
                    <a:pt x="74248" y="202096"/>
                    <a:pt x="48546" y="191450"/>
                    <a:pt x="29596" y="172500"/>
                  </a:cubicBezTo>
                  <a:cubicBezTo>
                    <a:pt x="10646" y="153549"/>
                    <a:pt x="0" y="127848"/>
                    <a:pt x="0" y="101048"/>
                  </a:cubicBezTo>
                  <a:lnTo>
                    <a:pt x="0" y="101048"/>
                  </a:lnTo>
                  <a:cubicBezTo>
                    <a:pt x="0" y="74248"/>
                    <a:pt x="10646" y="48546"/>
                    <a:pt x="29596" y="29596"/>
                  </a:cubicBezTo>
                  <a:cubicBezTo>
                    <a:pt x="48546" y="10646"/>
                    <a:pt x="74248" y="0"/>
                    <a:pt x="1010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98234" cy="2401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14983" y="8122745"/>
            <a:ext cx="375854" cy="293636"/>
          </a:xfrm>
          <a:custGeom>
            <a:avLst/>
            <a:gdLst/>
            <a:ahLst/>
            <a:cxnLst/>
            <a:rect r="r" b="b" t="t" l="l"/>
            <a:pathLst>
              <a:path h="293636" w="375854">
                <a:moveTo>
                  <a:pt x="0" y="0"/>
                </a:moveTo>
                <a:lnTo>
                  <a:pt x="375854" y="0"/>
                </a:lnTo>
                <a:lnTo>
                  <a:pt x="375854" y="293636"/>
                </a:lnTo>
                <a:lnTo>
                  <a:pt x="0" y="293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836457" y="2074227"/>
            <a:ext cx="278501" cy="27850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314983" y="2074227"/>
            <a:ext cx="278501" cy="27850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356621" y="2074227"/>
            <a:ext cx="278501" cy="27850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88829" y="1004504"/>
            <a:ext cx="15573757" cy="3112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32"/>
              </a:lnSpc>
            </a:pPr>
            <a:r>
              <a:rPr lang="en-US" sz="11932" spc="-477">
                <a:solidFill>
                  <a:srgbClr val="F6F6F6"/>
                </a:solidFill>
                <a:latin typeface="Gagalin"/>
                <a:ea typeface="Gagalin"/>
                <a:cs typeface="Gagalin"/>
                <a:sym typeface="Gagalin"/>
              </a:rPr>
              <a:t>﻿International Business Machines (IBM)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0092" y="5787135"/>
            <a:ext cx="12991559" cy="161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4"/>
              </a:lnSpc>
            </a:pPr>
            <a:r>
              <a:rPr lang="en-US" sz="3017" spc="-120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An American multinational technology company that provides global hybrid cloud and artificial intelligence (AI) service, software and consulting.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16532" y="8082637"/>
            <a:ext cx="2008576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 spc="245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GET STARTED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552450"/>
            <a:ext cx="635923" cy="465958"/>
          </a:xfrm>
          <a:custGeom>
            <a:avLst/>
            <a:gdLst/>
            <a:ahLst/>
            <a:cxnLst/>
            <a:rect r="r" b="b" t="t" l="l"/>
            <a:pathLst>
              <a:path h="465958" w="635923">
                <a:moveTo>
                  <a:pt x="0" y="0"/>
                </a:moveTo>
                <a:lnTo>
                  <a:pt x="635923" y="0"/>
                </a:lnTo>
                <a:lnTo>
                  <a:pt x="635923" y="465958"/>
                </a:lnTo>
                <a:lnTo>
                  <a:pt x="0" y="4659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712" r="0" b="-7571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62810" y="-259381"/>
            <a:ext cx="4754847" cy="10805761"/>
            <a:chOff x="0" y="0"/>
            <a:chExt cx="3093720" cy="70307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93720" cy="7030720"/>
            </a:xfrm>
            <a:custGeom>
              <a:avLst/>
              <a:gdLst/>
              <a:ahLst/>
              <a:cxnLst/>
              <a:rect r="r" b="b" t="t" l="l"/>
              <a:pathLst>
                <a:path h="7030720" w="3093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0" y="7030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38079" t="0" r="-10280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9004511">
            <a:off x="766945" y="1600369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3" y="0"/>
                </a:lnTo>
                <a:lnTo>
                  <a:pt x="14220833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088373">
            <a:off x="9712045" y="-7551136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52450"/>
            <a:ext cx="635923" cy="465958"/>
          </a:xfrm>
          <a:custGeom>
            <a:avLst/>
            <a:gdLst/>
            <a:ahLst/>
            <a:cxnLst/>
            <a:rect r="r" b="b" t="t" l="l"/>
            <a:pathLst>
              <a:path h="465958" w="635923">
                <a:moveTo>
                  <a:pt x="0" y="0"/>
                </a:moveTo>
                <a:lnTo>
                  <a:pt x="635923" y="0"/>
                </a:lnTo>
                <a:lnTo>
                  <a:pt x="635923" y="465958"/>
                </a:lnTo>
                <a:lnTo>
                  <a:pt x="0" y="4659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52483" y="3482320"/>
            <a:ext cx="5346293" cy="7703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3"/>
              </a:lnSpc>
            </a:pPr>
            <a:r>
              <a:rPr lang="en-US" sz="3517" spc="-140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Token</a:t>
            </a:r>
          </a:p>
          <a:p>
            <a:pPr algn="l">
              <a:lnSpc>
                <a:spcPts val="8793"/>
              </a:lnSpc>
            </a:pPr>
            <a:r>
              <a:rPr lang="en-US" sz="3517" spc="-140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Types Of Token </a:t>
            </a:r>
          </a:p>
          <a:p>
            <a:pPr algn="l">
              <a:lnSpc>
                <a:spcPts val="8793"/>
              </a:lnSpc>
            </a:pPr>
            <a:r>
              <a:rPr lang="en-US" sz="3517" spc="-140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Keywords</a:t>
            </a:r>
          </a:p>
          <a:p>
            <a:pPr algn="l">
              <a:lnSpc>
                <a:spcPts val="8793"/>
              </a:lnSpc>
            </a:pPr>
            <a:r>
              <a:rPr lang="en-US" sz="3517" spc="-140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Identifiers </a:t>
            </a:r>
          </a:p>
          <a:p>
            <a:pPr algn="l">
              <a:lnSpc>
                <a:spcPts val="8793"/>
              </a:lnSpc>
            </a:pPr>
            <a:r>
              <a:rPr lang="en-US" sz="3517" spc="-140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8793"/>
              </a:lnSpc>
            </a:pPr>
          </a:p>
          <a:p>
            <a:pPr algn="l">
              <a:lnSpc>
                <a:spcPts val="879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851693" y="3669134"/>
            <a:ext cx="635923" cy="408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03.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04.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05.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06.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60752" y="3669134"/>
            <a:ext cx="635923" cy="303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07.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08.</a:t>
            </a:r>
          </a:p>
          <a:p>
            <a:pPr algn="l">
              <a:lnSpc>
                <a:spcPts val="8250"/>
              </a:lnSpc>
            </a:pPr>
            <a:r>
              <a:rPr lang="en-US" sz="3300" spc="-132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09.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58625" y="3491845"/>
            <a:ext cx="5330839" cy="4261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8"/>
              </a:lnSpc>
            </a:pPr>
            <a:r>
              <a:rPr lang="en-US" sz="3443" spc="-137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Literals </a:t>
            </a:r>
          </a:p>
          <a:p>
            <a:pPr algn="l">
              <a:lnSpc>
                <a:spcPts val="8608"/>
              </a:lnSpc>
            </a:pPr>
            <a:r>
              <a:rPr lang="en-US" sz="3443" spc="-137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Operators </a:t>
            </a:r>
          </a:p>
          <a:p>
            <a:pPr algn="l">
              <a:lnSpc>
                <a:spcPts val="8608"/>
              </a:lnSpc>
            </a:pPr>
            <a:r>
              <a:rPr lang="en-US" sz="3443" spc="-137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Punctuators</a:t>
            </a:r>
          </a:p>
          <a:p>
            <a:pPr algn="l">
              <a:lnSpc>
                <a:spcPts val="8608"/>
              </a:lnSpc>
            </a:pPr>
          </a:p>
        </p:txBody>
      </p:sp>
      <p:sp>
        <p:nvSpPr>
          <p:cNvPr name="AutoShape 12" id="12"/>
          <p:cNvSpPr/>
          <p:nvPr/>
        </p:nvSpPr>
        <p:spPr>
          <a:xfrm>
            <a:off x="4851693" y="4745189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551202" y="4745189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4851693" y="5781655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1551202" y="5781655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851693" y="6891557"/>
            <a:ext cx="5717544" cy="0"/>
          </a:xfrm>
          <a:prstGeom prst="line">
            <a:avLst/>
          </a:prstGeom>
          <a:ln cap="flat" w="19050">
            <a:solidFill>
              <a:srgbClr val="37B59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746793" y="9083930"/>
            <a:ext cx="446388" cy="348740"/>
          </a:xfrm>
          <a:custGeom>
            <a:avLst/>
            <a:gdLst/>
            <a:ahLst/>
            <a:cxnLst/>
            <a:rect r="r" b="b" t="t" l="l"/>
            <a:pathLst>
              <a:path h="348740" w="446388">
                <a:moveTo>
                  <a:pt x="0" y="0"/>
                </a:moveTo>
                <a:lnTo>
                  <a:pt x="446388" y="0"/>
                </a:lnTo>
                <a:lnTo>
                  <a:pt x="446388" y="348740"/>
                </a:lnTo>
                <a:lnTo>
                  <a:pt x="0" y="348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851693" y="1802104"/>
            <a:ext cx="12118294" cy="12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Gagalin"/>
                <a:ea typeface="Gagalin"/>
                <a:cs typeface="Gagalin"/>
                <a:sym typeface="Gagalin"/>
              </a:rPr>
              <a:t>Table Of 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3106605" y="-2275516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351897" y="43102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74314" y="6408206"/>
            <a:ext cx="2042588" cy="204258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963510" y="6408206"/>
            <a:ext cx="2042588" cy="20425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34369" y="3746245"/>
            <a:ext cx="2042588" cy="204258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116260" y="3746245"/>
            <a:ext cx="2042588" cy="2042588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-9088373">
            <a:off x="11310460" y="-7323236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5353620" y="575423"/>
            <a:ext cx="4061172" cy="10939184"/>
          </a:xfrm>
          <a:custGeom>
            <a:avLst/>
            <a:gdLst/>
            <a:ahLst/>
            <a:cxnLst/>
            <a:rect r="r" b="b" t="t" l="l"/>
            <a:pathLst>
              <a:path h="10939184" w="4061172">
                <a:moveTo>
                  <a:pt x="0" y="0"/>
                </a:moveTo>
                <a:lnTo>
                  <a:pt x="4061172" y="0"/>
                </a:lnTo>
                <a:lnTo>
                  <a:pt x="4061172" y="10939184"/>
                </a:lnTo>
                <a:lnTo>
                  <a:pt x="0" y="10939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797415" y="2934676"/>
            <a:ext cx="3376974" cy="2026184"/>
            <a:chOff x="0" y="0"/>
            <a:chExt cx="635000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0" t="-5555" r="0" b="-555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101010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385055" y="744297"/>
            <a:ext cx="3376974" cy="2026184"/>
            <a:chOff x="0" y="0"/>
            <a:chExt cx="6350000" cy="381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8"/>
              <a:stretch>
                <a:fillRect l="0" t="-5555" r="0" b="-5555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101010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4422039" y="1778784"/>
            <a:ext cx="9443922" cy="12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Gagalin"/>
                <a:ea typeface="Gagalin"/>
                <a:cs typeface="Gagalin"/>
                <a:sym typeface="Gagalin"/>
              </a:rPr>
              <a:t>TokenS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8046" y="7312378"/>
            <a:ext cx="935123" cy="32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sz="2594" spc="-103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88101" y="4631367"/>
            <a:ext cx="935123" cy="32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sz="2594" spc="-103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73131" y="7312378"/>
            <a:ext cx="935123" cy="32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sz="2594" spc="-103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69992" y="4631367"/>
            <a:ext cx="935123" cy="329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4"/>
              </a:lnSpc>
            </a:pPr>
            <a:r>
              <a:rPr lang="en-US" sz="2594" spc="-103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11300" y="6947206"/>
            <a:ext cx="3152749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-128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SMALLEST UNIT   OF TEXT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17101" y="4227208"/>
            <a:ext cx="4105282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b="true" sz="3099" spc="-123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USED TO PROCESS LANGUAGE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0901" y="4227208"/>
            <a:ext cx="4105282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b="true" sz="3099" spc="-123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NOT THE SAME AS WORDS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06098" y="6388907"/>
            <a:ext cx="3999483" cy="2668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8"/>
              </a:lnSpc>
            </a:pPr>
            <a:r>
              <a:rPr lang="en-US" b="true" sz="3020" spc="-120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LONGER MESSAGES , MORE PROCESSING AND SOMETIMES HIGHER COST IN AI SERVICES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028700" y="552450"/>
            <a:ext cx="635923" cy="465958"/>
          </a:xfrm>
          <a:custGeom>
            <a:avLst/>
            <a:gdLst/>
            <a:ahLst/>
            <a:cxnLst/>
            <a:rect r="r" b="b" t="t" l="l"/>
            <a:pathLst>
              <a:path h="465958" w="635923">
                <a:moveTo>
                  <a:pt x="0" y="0"/>
                </a:moveTo>
                <a:lnTo>
                  <a:pt x="635923" y="0"/>
                </a:lnTo>
                <a:lnTo>
                  <a:pt x="635923" y="465958"/>
                </a:lnTo>
                <a:lnTo>
                  <a:pt x="0" y="4659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103251">
            <a:off x="-2659805" y="-1907565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231546" y="-312382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00138" y="3048406"/>
            <a:ext cx="6286002" cy="1542172"/>
            <a:chOff x="0" y="0"/>
            <a:chExt cx="1655572" cy="4061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5572" cy="406169"/>
            </a:xfrm>
            <a:custGeom>
              <a:avLst/>
              <a:gdLst/>
              <a:ahLst/>
              <a:cxnLst/>
              <a:rect r="r" b="b" t="t" l="l"/>
              <a:pathLst>
                <a:path h="406169" w="1655572">
                  <a:moveTo>
                    <a:pt x="62812" y="0"/>
                  </a:moveTo>
                  <a:lnTo>
                    <a:pt x="1592760" y="0"/>
                  </a:lnTo>
                  <a:cubicBezTo>
                    <a:pt x="1609419" y="0"/>
                    <a:pt x="1625396" y="6618"/>
                    <a:pt x="1637175" y="18397"/>
                  </a:cubicBezTo>
                  <a:cubicBezTo>
                    <a:pt x="1648955" y="30177"/>
                    <a:pt x="1655572" y="46153"/>
                    <a:pt x="1655572" y="62812"/>
                  </a:cubicBezTo>
                  <a:lnTo>
                    <a:pt x="1655572" y="343357"/>
                  </a:lnTo>
                  <a:cubicBezTo>
                    <a:pt x="1655572" y="378047"/>
                    <a:pt x="1627450" y="406169"/>
                    <a:pt x="1592760" y="406169"/>
                  </a:cubicBezTo>
                  <a:lnTo>
                    <a:pt x="62812" y="406169"/>
                  </a:lnTo>
                  <a:cubicBezTo>
                    <a:pt x="46153" y="406169"/>
                    <a:pt x="30177" y="399551"/>
                    <a:pt x="18397" y="387772"/>
                  </a:cubicBezTo>
                  <a:cubicBezTo>
                    <a:pt x="6618" y="375992"/>
                    <a:pt x="0" y="360015"/>
                    <a:pt x="0" y="343357"/>
                  </a:cubicBezTo>
                  <a:lnTo>
                    <a:pt x="0" y="62812"/>
                  </a:lnTo>
                  <a:cubicBezTo>
                    <a:pt x="0" y="28122"/>
                    <a:pt x="28122" y="0"/>
                    <a:pt x="628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55572" cy="444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25038" y="5710926"/>
            <a:ext cx="5538451" cy="1509626"/>
            <a:chOff x="0" y="0"/>
            <a:chExt cx="1458687" cy="397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58687" cy="397597"/>
            </a:xfrm>
            <a:custGeom>
              <a:avLst/>
              <a:gdLst/>
              <a:ahLst/>
              <a:cxnLst/>
              <a:rect r="r" b="b" t="t" l="l"/>
              <a:pathLst>
                <a:path h="397597" w="1458687">
                  <a:moveTo>
                    <a:pt x="71290" y="0"/>
                  </a:moveTo>
                  <a:lnTo>
                    <a:pt x="1387396" y="0"/>
                  </a:lnTo>
                  <a:cubicBezTo>
                    <a:pt x="1406304" y="0"/>
                    <a:pt x="1424437" y="7511"/>
                    <a:pt x="1437806" y="20880"/>
                  </a:cubicBezTo>
                  <a:cubicBezTo>
                    <a:pt x="1451176" y="34250"/>
                    <a:pt x="1458687" y="52383"/>
                    <a:pt x="1458687" y="71290"/>
                  </a:cubicBezTo>
                  <a:lnTo>
                    <a:pt x="1458687" y="326307"/>
                  </a:lnTo>
                  <a:cubicBezTo>
                    <a:pt x="1458687" y="345214"/>
                    <a:pt x="1451176" y="363347"/>
                    <a:pt x="1437806" y="376717"/>
                  </a:cubicBezTo>
                  <a:cubicBezTo>
                    <a:pt x="1424437" y="390086"/>
                    <a:pt x="1406304" y="397597"/>
                    <a:pt x="1387396" y="397597"/>
                  </a:cubicBezTo>
                  <a:lnTo>
                    <a:pt x="71290" y="397597"/>
                  </a:lnTo>
                  <a:cubicBezTo>
                    <a:pt x="52383" y="397597"/>
                    <a:pt x="34250" y="390086"/>
                    <a:pt x="20880" y="376717"/>
                  </a:cubicBezTo>
                  <a:cubicBezTo>
                    <a:pt x="7511" y="363347"/>
                    <a:pt x="0" y="345214"/>
                    <a:pt x="0" y="326307"/>
                  </a:cubicBezTo>
                  <a:lnTo>
                    <a:pt x="0" y="71290"/>
                  </a:lnTo>
                  <a:cubicBezTo>
                    <a:pt x="0" y="52383"/>
                    <a:pt x="7511" y="34250"/>
                    <a:pt x="20880" y="20880"/>
                  </a:cubicBezTo>
                  <a:cubicBezTo>
                    <a:pt x="34250" y="7511"/>
                    <a:pt x="52383" y="0"/>
                    <a:pt x="712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58687" cy="435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50880" y="3379139"/>
            <a:ext cx="7608766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b="true" sz="3699" spc="-147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"   KEYWORDS   "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03603" y="6033518"/>
            <a:ext cx="4958605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b="true" sz="3699" spc="-147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"    OPERATORS    "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552450"/>
            <a:ext cx="635923" cy="465958"/>
          </a:xfrm>
          <a:custGeom>
            <a:avLst/>
            <a:gdLst/>
            <a:ahLst/>
            <a:cxnLst/>
            <a:rect r="r" b="b" t="t" l="l"/>
            <a:pathLst>
              <a:path h="465958" w="635923">
                <a:moveTo>
                  <a:pt x="0" y="0"/>
                </a:moveTo>
                <a:lnTo>
                  <a:pt x="635923" y="0"/>
                </a:lnTo>
                <a:lnTo>
                  <a:pt x="635923" y="465958"/>
                </a:lnTo>
                <a:lnTo>
                  <a:pt x="0" y="46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50612" y="733425"/>
            <a:ext cx="8932293" cy="12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Gagalin"/>
                <a:ea typeface="Gagalin"/>
                <a:cs typeface="Gagalin"/>
                <a:sym typeface="Gagalin"/>
              </a:rPr>
              <a:t>TYPES OF TOKENS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025038" y="3101019"/>
            <a:ext cx="5538451" cy="1489559"/>
            <a:chOff x="0" y="0"/>
            <a:chExt cx="1458687" cy="3923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58687" cy="392312"/>
            </a:xfrm>
            <a:custGeom>
              <a:avLst/>
              <a:gdLst/>
              <a:ahLst/>
              <a:cxnLst/>
              <a:rect r="r" b="b" t="t" l="l"/>
              <a:pathLst>
                <a:path h="392312" w="1458687">
                  <a:moveTo>
                    <a:pt x="71290" y="0"/>
                  </a:moveTo>
                  <a:lnTo>
                    <a:pt x="1387396" y="0"/>
                  </a:lnTo>
                  <a:cubicBezTo>
                    <a:pt x="1406304" y="0"/>
                    <a:pt x="1424437" y="7511"/>
                    <a:pt x="1437806" y="20880"/>
                  </a:cubicBezTo>
                  <a:cubicBezTo>
                    <a:pt x="1451176" y="34250"/>
                    <a:pt x="1458687" y="52383"/>
                    <a:pt x="1458687" y="71290"/>
                  </a:cubicBezTo>
                  <a:lnTo>
                    <a:pt x="1458687" y="321021"/>
                  </a:lnTo>
                  <a:cubicBezTo>
                    <a:pt x="1458687" y="339929"/>
                    <a:pt x="1451176" y="358062"/>
                    <a:pt x="1437806" y="371431"/>
                  </a:cubicBezTo>
                  <a:cubicBezTo>
                    <a:pt x="1424437" y="384801"/>
                    <a:pt x="1406304" y="392312"/>
                    <a:pt x="1387396" y="392312"/>
                  </a:cubicBezTo>
                  <a:lnTo>
                    <a:pt x="71290" y="392312"/>
                  </a:lnTo>
                  <a:cubicBezTo>
                    <a:pt x="52383" y="392312"/>
                    <a:pt x="34250" y="384801"/>
                    <a:pt x="20880" y="371431"/>
                  </a:cubicBezTo>
                  <a:cubicBezTo>
                    <a:pt x="7511" y="358062"/>
                    <a:pt x="0" y="339929"/>
                    <a:pt x="0" y="321021"/>
                  </a:cubicBezTo>
                  <a:lnTo>
                    <a:pt x="0" y="71290"/>
                  </a:lnTo>
                  <a:cubicBezTo>
                    <a:pt x="0" y="52383"/>
                    <a:pt x="7511" y="34250"/>
                    <a:pt x="20880" y="20880"/>
                  </a:cubicBezTo>
                  <a:cubicBezTo>
                    <a:pt x="34250" y="7511"/>
                    <a:pt x="52383" y="0"/>
                    <a:pt x="712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58687" cy="430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00138" y="5638328"/>
            <a:ext cx="6286002" cy="1582224"/>
            <a:chOff x="0" y="0"/>
            <a:chExt cx="1655572" cy="4167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55572" cy="416717"/>
            </a:xfrm>
            <a:custGeom>
              <a:avLst/>
              <a:gdLst/>
              <a:ahLst/>
              <a:cxnLst/>
              <a:rect r="r" b="b" t="t" l="l"/>
              <a:pathLst>
                <a:path h="416717" w="1655572">
                  <a:moveTo>
                    <a:pt x="62812" y="0"/>
                  </a:moveTo>
                  <a:lnTo>
                    <a:pt x="1592760" y="0"/>
                  </a:lnTo>
                  <a:cubicBezTo>
                    <a:pt x="1609419" y="0"/>
                    <a:pt x="1625396" y="6618"/>
                    <a:pt x="1637175" y="18397"/>
                  </a:cubicBezTo>
                  <a:cubicBezTo>
                    <a:pt x="1648955" y="30177"/>
                    <a:pt x="1655572" y="46153"/>
                    <a:pt x="1655572" y="62812"/>
                  </a:cubicBezTo>
                  <a:lnTo>
                    <a:pt x="1655572" y="353905"/>
                  </a:lnTo>
                  <a:cubicBezTo>
                    <a:pt x="1655572" y="370564"/>
                    <a:pt x="1648955" y="386541"/>
                    <a:pt x="1637175" y="398320"/>
                  </a:cubicBezTo>
                  <a:cubicBezTo>
                    <a:pt x="1625396" y="410100"/>
                    <a:pt x="1609419" y="416717"/>
                    <a:pt x="1592760" y="416717"/>
                  </a:cubicBezTo>
                  <a:lnTo>
                    <a:pt x="62812" y="416717"/>
                  </a:lnTo>
                  <a:cubicBezTo>
                    <a:pt x="28122" y="416717"/>
                    <a:pt x="0" y="388595"/>
                    <a:pt x="0" y="353905"/>
                  </a:cubicBezTo>
                  <a:lnTo>
                    <a:pt x="0" y="62812"/>
                  </a:lnTo>
                  <a:cubicBezTo>
                    <a:pt x="0" y="28122"/>
                    <a:pt x="28122" y="0"/>
                    <a:pt x="628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655572" cy="4548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874327" y="8114663"/>
            <a:ext cx="7970637" cy="1689656"/>
            <a:chOff x="0" y="0"/>
            <a:chExt cx="2099263" cy="4450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99263" cy="445012"/>
            </a:xfrm>
            <a:custGeom>
              <a:avLst/>
              <a:gdLst/>
              <a:ahLst/>
              <a:cxnLst/>
              <a:rect r="r" b="b" t="t" l="l"/>
              <a:pathLst>
                <a:path h="445012" w="2099263">
                  <a:moveTo>
                    <a:pt x="49537" y="0"/>
                  </a:moveTo>
                  <a:lnTo>
                    <a:pt x="2049726" y="0"/>
                  </a:lnTo>
                  <a:cubicBezTo>
                    <a:pt x="2062864" y="0"/>
                    <a:pt x="2075464" y="5219"/>
                    <a:pt x="2084754" y="14509"/>
                  </a:cubicBezTo>
                  <a:cubicBezTo>
                    <a:pt x="2094043" y="23799"/>
                    <a:pt x="2099263" y="36399"/>
                    <a:pt x="2099263" y="49537"/>
                  </a:cubicBezTo>
                  <a:lnTo>
                    <a:pt x="2099263" y="395476"/>
                  </a:lnTo>
                  <a:cubicBezTo>
                    <a:pt x="2099263" y="408614"/>
                    <a:pt x="2094043" y="421213"/>
                    <a:pt x="2084754" y="430503"/>
                  </a:cubicBezTo>
                  <a:cubicBezTo>
                    <a:pt x="2075464" y="439793"/>
                    <a:pt x="2062864" y="445012"/>
                    <a:pt x="2049726" y="445012"/>
                  </a:cubicBezTo>
                  <a:lnTo>
                    <a:pt x="49537" y="445012"/>
                  </a:lnTo>
                  <a:cubicBezTo>
                    <a:pt x="36399" y="445012"/>
                    <a:pt x="23799" y="439793"/>
                    <a:pt x="14509" y="430503"/>
                  </a:cubicBezTo>
                  <a:cubicBezTo>
                    <a:pt x="5219" y="421213"/>
                    <a:pt x="0" y="408614"/>
                    <a:pt x="0" y="395476"/>
                  </a:cubicBezTo>
                  <a:lnTo>
                    <a:pt x="0" y="49537"/>
                  </a:lnTo>
                  <a:cubicBezTo>
                    <a:pt x="0" y="36399"/>
                    <a:pt x="5219" y="23799"/>
                    <a:pt x="14509" y="14509"/>
                  </a:cubicBezTo>
                  <a:cubicBezTo>
                    <a:pt x="23799" y="5219"/>
                    <a:pt x="36399" y="0"/>
                    <a:pt x="4953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3DD52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99263" cy="483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63352" y="5948810"/>
            <a:ext cx="6322788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b="true" sz="3699" spc="-147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"   IDENTIFIERS   "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24746" y="8154002"/>
            <a:ext cx="7176014" cy="133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b="true" sz="3699" spc="-147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"   ﻿PUNCTUATOR   "  </a:t>
            </a:r>
          </a:p>
          <a:p>
            <a:pPr algn="ctr">
              <a:lnSpc>
                <a:spcPts val="5179"/>
              </a:lnSpc>
            </a:pPr>
            <a:r>
              <a:rPr lang="en-US" sz="3699" spc="-147">
                <a:solidFill>
                  <a:srgbClr val="F3DD52"/>
                </a:solidFill>
                <a:latin typeface="Poppins"/>
                <a:ea typeface="Poppins"/>
                <a:cs typeface="Poppins"/>
                <a:sym typeface="Poppins"/>
              </a:rPr>
              <a:t>(SEPERATORS/DELIMITERS )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94696" y="3423569"/>
            <a:ext cx="5204397" cy="67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spc="-147" b="true">
                <a:solidFill>
                  <a:srgbClr val="F3DD52"/>
                </a:solidFill>
                <a:latin typeface="Poppins Bold"/>
                <a:ea typeface="Poppins Bold"/>
                <a:cs typeface="Poppins Bold"/>
                <a:sym typeface="Poppins Bold"/>
              </a:rPr>
              <a:t>"   Literals   "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061751">
            <a:off x="5364107" y="-3936538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7732">
            <a:off x="9506919" y="-4154254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70047" y="6717558"/>
            <a:ext cx="8973834" cy="9546632"/>
          </a:xfrm>
          <a:custGeom>
            <a:avLst/>
            <a:gdLst/>
            <a:ahLst/>
            <a:cxnLst/>
            <a:rect r="r" b="b" t="t" l="l"/>
            <a:pathLst>
              <a:path h="9546632" w="8973834">
                <a:moveTo>
                  <a:pt x="0" y="0"/>
                </a:moveTo>
                <a:lnTo>
                  <a:pt x="8973834" y="0"/>
                </a:lnTo>
                <a:lnTo>
                  <a:pt x="8973834" y="9546632"/>
                </a:lnTo>
                <a:lnTo>
                  <a:pt x="0" y="9546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79440" y="3073681"/>
            <a:ext cx="5437397" cy="4514020"/>
            <a:chOff x="0" y="0"/>
            <a:chExt cx="1432072" cy="11888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2072" cy="1188878"/>
            </a:xfrm>
            <a:custGeom>
              <a:avLst/>
              <a:gdLst/>
              <a:ahLst/>
              <a:cxnLst/>
              <a:rect r="r" b="b" t="t" l="l"/>
              <a:pathLst>
                <a:path h="1188878" w="1432072">
                  <a:moveTo>
                    <a:pt x="35596" y="0"/>
                  </a:moveTo>
                  <a:lnTo>
                    <a:pt x="1396476" y="0"/>
                  </a:lnTo>
                  <a:cubicBezTo>
                    <a:pt x="1416135" y="0"/>
                    <a:pt x="1432072" y="15937"/>
                    <a:pt x="1432072" y="35596"/>
                  </a:cubicBezTo>
                  <a:lnTo>
                    <a:pt x="1432072" y="1153282"/>
                  </a:lnTo>
                  <a:cubicBezTo>
                    <a:pt x="1432072" y="1162723"/>
                    <a:pt x="1428321" y="1171777"/>
                    <a:pt x="1421646" y="1178452"/>
                  </a:cubicBezTo>
                  <a:cubicBezTo>
                    <a:pt x="1414970" y="1185127"/>
                    <a:pt x="1405916" y="1188878"/>
                    <a:pt x="1396476" y="1188878"/>
                  </a:cubicBezTo>
                  <a:lnTo>
                    <a:pt x="35596" y="1188878"/>
                  </a:lnTo>
                  <a:cubicBezTo>
                    <a:pt x="26155" y="1188878"/>
                    <a:pt x="17101" y="1185127"/>
                    <a:pt x="10426" y="1178452"/>
                  </a:cubicBezTo>
                  <a:cubicBezTo>
                    <a:pt x="3750" y="1171777"/>
                    <a:pt x="0" y="1162723"/>
                    <a:pt x="0" y="1153282"/>
                  </a:cubicBezTo>
                  <a:lnTo>
                    <a:pt x="0" y="35596"/>
                  </a:lnTo>
                  <a:cubicBezTo>
                    <a:pt x="0" y="26155"/>
                    <a:pt x="3750" y="17101"/>
                    <a:pt x="10426" y="10426"/>
                  </a:cubicBezTo>
                  <a:cubicBezTo>
                    <a:pt x="17101" y="3750"/>
                    <a:pt x="26155" y="0"/>
                    <a:pt x="355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32072" cy="1246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75053" y="3073681"/>
            <a:ext cx="4537894" cy="4272453"/>
            <a:chOff x="0" y="0"/>
            <a:chExt cx="1195166" cy="11252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5166" cy="1125255"/>
            </a:xfrm>
            <a:custGeom>
              <a:avLst/>
              <a:gdLst/>
              <a:ahLst/>
              <a:cxnLst/>
              <a:rect r="r" b="b" t="t" l="l"/>
              <a:pathLst>
                <a:path h="1125255" w="1195166">
                  <a:moveTo>
                    <a:pt x="42651" y="0"/>
                  </a:moveTo>
                  <a:lnTo>
                    <a:pt x="1152514" y="0"/>
                  </a:lnTo>
                  <a:cubicBezTo>
                    <a:pt x="1163826" y="0"/>
                    <a:pt x="1174675" y="4494"/>
                    <a:pt x="1182673" y="12492"/>
                  </a:cubicBezTo>
                  <a:cubicBezTo>
                    <a:pt x="1190672" y="20491"/>
                    <a:pt x="1195166" y="31340"/>
                    <a:pt x="1195166" y="42651"/>
                  </a:cubicBezTo>
                  <a:lnTo>
                    <a:pt x="1195166" y="1082603"/>
                  </a:lnTo>
                  <a:cubicBezTo>
                    <a:pt x="1195166" y="1093915"/>
                    <a:pt x="1190672" y="1104764"/>
                    <a:pt x="1182673" y="1112763"/>
                  </a:cubicBezTo>
                  <a:cubicBezTo>
                    <a:pt x="1174675" y="1120761"/>
                    <a:pt x="1163826" y="1125255"/>
                    <a:pt x="1152514" y="1125255"/>
                  </a:cubicBezTo>
                  <a:lnTo>
                    <a:pt x="42651" y="1125255"/>
                  </a:lnTo>
                  <a:cubicBezTo>
                    <a:pt x="19096" y="1125255"/>
                    <a:pt x="0" y="1106159"/>
                    <a:pt x="0" y="1082603"/>
                  </a:cubicBezTo>
                  <a:lnTo>
                    <a:pt x="0" y="42651"/>
                  </a:lnTo>
                  <a:cubicBezTo>
                    <a:pt x="0" y="19096"/>
                    <a:pt x="19096" y="0"/>
                    <a:pt x="426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95166" cy="1172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-76">
                  <a:gradFill>
                    <a:gsLst>
                      <a:gs pos="0">
                        <a:srgbClr val="000000">
                          <a:alpha val="100000"/>
                        </a:srgbClr>
                      </a:gs>
                      <a:gs pos="100000">
                        <a:srgbClr val="3533CD">
                          <a:alpha val="100000"/>
                        </a:srgbClr>
                      </a:gs>
                    </a:gsLst>
                    <a:lin ang="0"/>
                  </a:gradFill>
                  <a:latin typeface="Archivo Black"/>
                  <a:ea typeface="Archivo Black"/>
                  <a:cs typeface="Archivo Black"/>
                  <a:sym typeface="Archivo Black"/>
                </a:rPr>
                <a:t>num1=23         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-76">
                  <a:gradFill>
                    <a:gsLst>
                      <a:gs pos="0">
                        <a:srgbClr val="000000">
                          <a:alpha val="100000"/>
                        </a:srgbClr>
                      </a:gs>
                      <a:gs pos="100000">
                        <a:srgbClr val="3533CD">
                          <a:alpha val="100000"/>
                        </a:srgbClr>
                      </a:gs>
                    </a:gsLst>
                    <a:lin ang="0"/>
                  </a:gradFill>
                  <a:latin typeface="Archivo Black"/>
                  <a:ea typeface="Archivo Black"/>
                  <a:cs typeface="Archivo Black"/>
                  <a:sym typeface="Archivo Black"/>
                </a:rPr>
                <a:t>num2=76         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-76">
                  <a:gradFill>
                    <a:gsLst>
                      <a:gs pos="0">
                        <a:srgbClr val="000000">
                          <a:alpha val="100000"/>
                        </a:srgbClr>
                      </a:gs>
                      <a:gs pos="100000">
                        <a:srgbClr val="3533CD">
                          <a:alpha val="100000"/>
                        </a:srgbClr>
                      </a:gs>
                    </a:gsLst>
                    <a:lin ang="0"/>
                  </a:gradFill>
                  <a:latin typeface="Archivo Black"/>
                  <a:ea typeface="Archivo Black"/>
                  <a:cs typeface="Archivo Black"/>
                  <a:sym typeface="Archivo Black"/>
                </a:rPr>
                <a:t>if num1&gt;num2: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-76">
                  <a:gradFill>
                    <a:gsLst>
                      <a:gs pos="0">
                        <a:srgbClr val="000000">
                          <a:alpha val="100000"/>
                        </a:srgbClr>
                      </a:gs>
                      <a:gs pos="100000">
                        <a:srgbClr val="3533CD">
                          <a:alpha val="100000"/>
                        </a:srgbClr>
                      </a:gs>
                    </a:gsLst>
                    <a:lin ang="0"/>
                  </a:gradFill>
                  <a:latin typeface="Archivo Black"/>
                  <a:ea typeface="Archivo Black"/>
                  <a:cs typeface="Archivo Black"/>
                  <a:sym typeface="Archivo Black"/>
                </a:rPr>
                <a:t>    print(True)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-76">
                  <a:gradFill>
                    <a:gsLst>
                      <a:gs pos="0">
                        <a:srgbClr val="000000">
                          <a:alpha val="100000"/>
                        </a:srgbClr>
                      </a:gs>
                      <a:gs pos="100000">
                        <a:srgbClr val="3533CD">
                          <a:alpha val="100000"/>
                        </a:srgbClr>
                      </a:gs>
                    </a:gsLst>
                    <a:lin ang="0"/>
                  </a:gradFill>
                  <a:latin typeface="Archivo Black"/>
                  <a:ea typeface="Archivo Black"/>
                  <a:cs typeface="Archivo Black"/>
                  <a:sym typeface="Archivo Black"/>
                </a:rPr>
                <a:t>else:                  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  <a:r>
                <a:rPr lang="en-US" sz="1900" spc="-76">
                  <a:gradFill>
                    <a:gsLst>
                      <a:gs pos="0">
                        <a:srgbClr val="000000">
                          <a:alpha val="100000"/>
                        </a:srgbClr>
                      </a:gs>
                      <a:gs pos="100000">
                        <a:srgbClr val="3533CD">
                          <a:alpha val="100000"/>
                        </a:srgbClr>
                      </a:gs>
                    </a:gsLst>
                    <a:lin ang="0"/>
                  </a:gradFill>
                  <a:latin typeface="Archivo Black"/>
                  <a:ea typeface="Archivo Black"/>
                  <a:cs typeface="Archivo Black"/>
                  <a:sym typeface="Archivo Black"/>
                </a:rPr>
                <a:t>    print(False)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474524" y="3202958"/>
            <a:ext cx="4784776" cy="4572753"/>
            <a:chOff x="0" y="0"/>
            <a:chExt cx="1260188" cy="12043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0188" cy="1204346"/>
            </a:xfrm>
            <a:custGeom>
              <a:avLst/>
              <a:gdLst/>
              <a:ahLst/>
              <a:cxnLst/>
              <a:rect r="r" b="b" t="t" l="l"/>
              <a:pathLst>
                <a:path h="1204346" w="1260188">
                  <a:moveTo>
                    <a:pt x="40451" y="0"/>
                  </a:moveTo>
                  <a:lnTo>
                    <a:pt x="1219737" y="0"/>
                  </a:lnTo>
                  <a:cubicBezTo>
                    <a:pt x="1242078" y="0"/>
                    <a:pt x="1260188" y="18110"/>
                    <a:pt x="1260188" y="40451"/>
                  </a:cubicBezTo>
                  <a:lnTo>
                    <a:pt x="1260188" y="1163896"/>
                  </a:lnTo>
                  <a:cubicBezTo>
                    <a:pt x="1260188" y="1186236"/>
                    <a:pt x="1242078" y="1204346"/>
                    <a:pt x="1219737" y="1204346"/>
                  </a:cubicBezTo>
                  <a:lnTo>
                    <a:pt x="40451" y="1204346"/>
                  </a:lnTo>
                  <a:cubicBezTo>
                    <a:pt x="18110" y="1204346"/>
                    <a:pt x="0" y="1186236"/>
                    <a:pt x="0" y="1163896"/>
                  </a:cubicBezTo>
                  <a:lnTo>
                    <a:pt x="0" y="40451"/>
                  </a:lnTo>
                  <a:cubicBezTo>
                    <a:pt x="0" y="18110"/>
                    <a:pt x="18110" y="0"/>
                    <a:pt x="40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7B594">
                    <a:alpha val="100000"/>
                  </a:srgbClr>
                </a:gs>
                <a:gs pos="100000">
                  <a:srgbClr val="62DFBF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60188" cy="1261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 spc="-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Names given to variables, function, classes, etc. </a:t>
              </a:r>
            </a:p>
            <a:p>
              <a:pPr algn="l">
                <a:lnSpc>
                  <a:spcPts val="2660"/>
                </a:lnSpc>
              </a:pPr>
              <a:r>
                <a:rPr lang="en-US" sz="1900" spc="-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Rules :-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-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Cannot contain letters, digit and underscores (_) 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-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﻿Cannot start with a digit 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-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Cannot use Keywords 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-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Case sensitive (name and Name are different) </a:t>
              </a:r>
            </a:p>
            <a:p>
              <a:pPr algn="l">
                <a:lnSpc>
                  <a:spcPts val="2660"/>
                </a:lnSpc>
              </a:pPr>
              <a:r>
                <a:rPr lang="en-US" sz="1900" spc="-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Example :-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-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student _name="Ali"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 spc="-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marks 1=97                    </a:t>
              </a:r>
            </a:p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053764" y="3669816"/>
            <a:ext cx="278501" cy="278501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2446413" y="4522638"/>
            <a:ext cx="2105352" cy="2517611"/>
          </a:xfrm>
          <a:custGeom>
            <a:avLst/>
            <a:gdLst/>
            <a:ahLst/>
            <a:cxnLst/>
            <a:rect r="r" b="b" t="t" l="l"/>
            <a:pathLst>
              <a:path h="2517611" w="2105352">
                <a:moveTo>
                  <a:pt x="0" y="0"/>
                </a:moveTo>
                <a:lnTo>
                  <a:pt x="2105353" y="0"/>
                </a:lnTo>
                <a:lnTo>
                  <a:pt x="2105353" y="2517611"/>
                </a:lnTo>
                <a:lnTo>
                  <a:pt x="0" y="25176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022879" y="4439672"/>
            <a:ext cx="2242241" cy="2738615"/>
          </a:xfrm>
          <a:custGeom>
            <a:avLst/>
            <a:gdLst/>
            <a:ahLst/>
            <a:cxnLst/>
            <a:rect r="r" b="b" t="t" l="l"/>
            <a:pathLst>
              <a:path h="2738615" w="2242241">
                <a:moveTo>
                  <a:pt x="0" y="0"/>
                </a:moveTo>
                <a:lnTo>
                  <a:pt x="2242242" y="0"/>
                </a:lnTo>
                <a:lnTo>
                  <a:pt x="2242242" y="2738615"/>
                </a:lnTo>
                <a:lnTo>
                  <a:pt x="0" y="27386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3432247" y="4522638"/>
            <a:ext cx="2738615" cy="2738615"/>
          </a:xfrm>
          <a:custGeom>
            <a:avLst/>
            <a:gdLst/>
            <a:ahLst/>
            <a:cxnLst/>
            <a:rect r="r" b="b" t="t" l="l"/>
            <a:pathLst>
              <a:path h="2738615" w="2738615">
                <a:moveTo>
                  <a:pt x="0" y="0"/>
                </a:moveTo>
                <a:lnTo>
                  <a:pt x="2738616" y="0"/>
                </a:lnTo>
                <a:lnTo>
                  <a:pt x="2738616" y="2738616"/>
                </a:lnTo>
                <a:lnTo>
                  <a:pt x="0" y="2738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621187" y="3126758"/>
            <a:ext cx="5054843" cy="425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 spc="-106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Predifined reserved words with special meaning. </a:t>
            </a:r>
          </a:p>
          <a:p>
            <a:pPr algn="ctr">
              <a:lnSpc>
                <a:spcPts val="3730"/>
              </a:lnSpc>
            </a:pPr>
            <a:r>
              <a:rPr lang="en-US" sz="2664" spc="-106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﻿Cannot be used as variable names. </a:t>
            </a:r>
          </a:p>
          <a:p>
            <a:pPr algn="l">
              <a:lnSpc>
                <a:spcPts val="3730"/>
              </a:lnSpc>
            </a:pPr>
            <a:r>
              <a:rPr lang="en-US" sz="2664" spc="-106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Example:- </a:t>
            </a:r>
          </a:p>
          <a:p>
            <a:pPr algn="l">
              <a:lnSpc>
                <a:spcPts val="3730"/>
              </a:lnSpc>
            </a:pPr>
            <a:r>
              <a:rPr lang="en-US" sz="2664" spc="-106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if True :</a:t>
            </a:r>
          </a:p>
          <a:p>
            <a:pPr algn="ctr">
              <a:lnSpc>
                <a:spcPts val="3730"/>
              </a:lnSpc>
            </a:pPr>
            <a:r>
              <a:rPr lang="en-US" sz="2664" spc="-106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print("This is a keyword example") </a:t>
            </a:r>
          </a:p>
          <a:p>
            <a:pPr algn="ctr">
              <a:lnSpc>
                <a:spcPts val="3730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28700" y="552450"/>
            <a:ext cx="635923" cy="465958"/>
          </a:xfrm>
          <a:custGeom>
            <a:avLst/>
            <a:gdLst/>
            <a:ahLst/>
            <a:cxnLst/>
            <a:rect r="r" b="b" t="t" l="l"/>
            <a:pathLst>
              <a:path h="465958" w="635923">
                <a:moveTo>
                  <a:pt x="0" y="0"/>
                </a:moveTo>
                <a:lnTo>
                  <a:pt x="635923" y="0"/>
                </a:lnTo>
                <a:lnTo>
                  <a:pt x="635923" y="465958"/>
                </a:lnTo>
                <a:lnTo>
                  <a:pt x="0" y="465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44127" y="1892855"/>
            <a:ext cx="8932293" cy="127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Gagalin"/>
                <a:ea typeface="Gagalin"/>
                <a:cs typeface="Gagalin"/>
                <a:sym typeface="Gagalin"/>
              </a:rPr>
              <a:t>Keywords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04977" y="1802104"/>
            <a:ext cx="7731771" cy="12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Gagalin"/>
                <a:ea typeface="Gagalin"/>
                <a:cs typeface="Gagalin"/>
                <a:sym typeface="Gagalin"/>
              </a:rPr>
              <a:t>Identifiers</a:t>
            </a:r>
          </a:p>
        </p:txBody>
      </p:sp>
    </p:spTree>
  </p:cSld>
  <p:clrMapOvr>
    <a:masterClrMapping/>
  </p:clrMapOvr>
  <p:transition spd="fast">
    <p:wipe dir="r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42650">
            <a:off x="-240430" y="-5114540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8"/>
                </a:lnTo>
                <a:lnTo>
                  <a:pt x="0" y="14203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30136">
            <a:off x="9881030" y="286497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047732">
            <a:off x="-1468572" y="-1385245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3135" y="1680386"/>
            <a:ext cx="8932293" cy="12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Gagalin"/>
                <a:ea typeface="Gagalin"/>
                <a:cs typeface="Gagalin"/>
                <a:sym typeface="Gagalin"/>
              </a:rPr>
              <a:t>Literals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552450"/>
            <a:ext cx="635923" cy="465958"/>
          </a:xfrm>
          <a:custGeom>
            <a:avLst/>
            <a:gdLst/>
            <a:ahLst/>
            <a:cxnLst/>
            <a:rect r="r" b="b" t="t" l="l"/>
            <a:pathLst>
              <a:path h="465958" w="635923">
                <a:moveTo>
                  <a:pt x="0" y="0"/>
                </a:moveTo>
                <a:lnTo>
                  <a:pt x="635923" y="0"/>
                </a:lnTo>
                <a:lnTo>
                  <a:pt x="635923" y="465958"/>
                </a:lnTo>
                <a:lnTo>
                  <a:pt x="0" y="46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509" y="3009704"/>
            <a:ext cx="9880582" cy="566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</a:pPr>
            <a:r>
              <a:rPr lang="en-US" sz="2711" i="true" spc="-108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Constant value assigned to variables. </a:t>
            </a:r>
          </a:p>
          <a:p>
            <a:pPr algn="l">
              <a:lnSpc>
                <a:spcPts val="3796"/>
              </a:lnSpc>
            </a:pPr>
            <a:r>
              <a:rPr lang="en-US" sz="2711" i="true" spc="-108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Types of literals :- </a:t>
            </a:r>
          </a:p>
          <a:p>
            <a:pPr algn="ctr">
              <a:lnSpc>
                <a:spcPts val="3796"/>
              </a:lnSpc>
            </a:pPr>
            <a:r>
              <a:rPr lang="en-US" sz="2711" i="true" spc="-108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1.</a:t>
            </a:r>
            <a:r>
              <a:rPr lang="en-US" b="true" sz="2711" i="true" spc="-108">
                <a:solidFill>
                  <a:srgbClr val="D8D8D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String literals :- "Hello"                </a:t>
            </a:r>
          </a:p>
          <a:p>
            <a:pPr algn="ctr">
              <a:lnSpc>
                <a:spcPts val="3796"/>
              </a:lnSpc>
            </a:pPr>
            <a:r>
              <a:rPr lang="en-US" b="true" sz="2711" i="true" spc="-108">
                <a:solidFill>
                  <a:srgbClr val="D8D8D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2.Numeric literals:- 10,3,5+6j      </a:t>
            </a:r>
          </a:p>
          <a:p>
            <a:pPr algn="ctr">
              <a:lnSpc>
                <a:spcPts val="3796"/>
              </a:lnSpc>
            </a:pPr>
            <a:r>
              <a:rPr lang="en-US" b="true" sz="2711" i="true" spc="-108">
                <a:solidFill>
                  <a:srgbClr val="D8D8D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3.Boolean literals :- True, False  </a:t>
            </a:r>
          </a:p>
          <a:p>
            <a:pPr algn="ctr">
              <a:lnSpc>
                <a:spcPts val="3796"/>
              </a:lnSpc>
            </a:pPr>
            <a:r>
              <a:rPr lang="en-US" b="true" sz="2711" i="true" spc="-108">
                <a:solidFill>
                  <a:srgbClr val="D8D8D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4.Special literal::- None                     </a:t>
            </a:r>
          </a:p>
          <a:p>
            <a:pPr algn="l">
              <a:lnSpc>
                <a:spcPts val="3796"/>
              </a:lnSpc>
            </a:pPr>
            <a:r>
              <a:rPr lang="en-US" b="true" sz="2711" i="true" spc="-108">
                <a:solidFill>
                  <a:srgbClr val="D8D8D8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Example:-</a:t>
            </a:r>
          </a:p>
          <a:p>
            <a:pPr algn="ctr">
              <a:lnSpc>
                <a:spcPts val="3796"/>
              </a:lnSpc>
            </a:pPr>
            <a:r>
              <a:rPr lang="en-US" sz="2711" spc="-108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Name = "Aditya"  #string literals </a:t>
            </a:r>
          </a:p>
          <a:p>
            <a:pPr algn="ctr">
              <a:lnSpc>
                <a:spcPts val="3796"/>
              </a:lnSpc>
            </a:pPr>
            <a:r>
              <a:rPr lang="en-US" sz="2711" spc="-108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Age=20    #integers literals            </a:t>
            </a:r>
          </a:p>
          <a:p>
            <a:pPr algn="ctr">
              <a:lnSpc>
                <a:spcPts val="3796"/>
              </a:lnSpc>
            </a:pPr>
            <a:r>
              <a:rPr lang="en-US" sz="2711" spc="-108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pi= 3.4     #float literals                     </a:t>
            </a:r>
          </a:p>
          <a:p>
            <a:pPr algn="ctr">
              <a:lnSpc>
                <a:spcPts val="3796"/>
              </a:lnSpc>
            </a:pPr>
            <a:r>
              <a:rPr lang="en-US" sz="2711" spc="-108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        is_student = True    #Boolean literals </a:t>
            </a:r>
          </a:p>
          <a:p>
            <a:pPr algn="ctr">
              <a:lnSpc>
                <a:spcPts val="3796"/>
              </a:lnSpc>
            </a:pPr>
            <a:r>
              <a:rPr lang="en-US" sz="2711" spc="-108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data = None     #special literals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51227" y="1680386"/>
            <a:ext cx="7846265" cy="12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4"/>
              </a:lnSpc>
            </a:pPr>
            <a:r>
              <a:rPr lang="en-US" sz="9584" spc="-383">
                <a:solidFill>
                  <a:srgbClr val="F6F6F6"/>
                </a:solidFill>
                <a:latin typeface="Gagalin"/>
                <a:ea typeface="Gagalin"/>
                <a:cs typeface="Gagalin"/>
                <a:sym typeface="Gagalin"/>
              </a:rPr>
              <a:t>Operators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3009704"/>
            <a:ext cx="10134187" cy="631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4"/>
              </a:lnSpc>
            </a:pPr>
            <a:r>
              <a:rPr lang="en-US" sz="2781" i="true" spc="-11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Symbol used to perform operations </a:t>
            </a:r>
          </a:p>
          <a:p>
            <a:pPr algn="l">
              <a:lnSpc>
                <a:spcPts val="3894"/>
              </a:lnSpc>
            </a:pPr>
            <a:r>
              <a:rPr lang="en-US" sz="2781" i="true" spc="-11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Categories </a:t>
            </a:r>
            <a:r>
              <a:rPr lang="en-US" sz="2781" spc="-11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:-</a:t>
            </a:r>
          </a:p>
          <a:p>
            <a:pPr algn="ctr">
              <a:lnSpc>
                <a:spcPts val="3894"/>
              </a:lnSpc>
            </a:pPr>
            <a:r>
              <a:rPr lang="en-US" sz="2781" spc="-111">
                <a:solidFill>
                  <a:srgbClr val="D8D8D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781" spc="-111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1. Arthmetic :- + , -, *, /, %, //, **</a:t>
            </a:r>
          </a:p>
          <a:p>
            <a:pPr algn="ctr">
              <a:lnSpc>
                <a:spcPts val="3894"/>
              </a:lnSpc>
            </a:pPr>
            <a:r>
              <a:rPr lang="en-US" b="true" sz="2781" spc="-111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2. Relational  :- &lt;, &gt;, &lt;=, &gt;=, ==, =! </a:t>
            </a:r>
          </a:p>
          <a:p>
            <a:pPr algn="ctr">
              <a:lnSpc>
                <a:spcPts val="3894"/>
              </a:lnSpc>
            </a:pPr>
            <a:r>
              <a:rPr lang="en-US" b="true" sz="2781" spc="-111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3. Logical :- and, Or ,not </a:t>
            </a:r>
          </a:p>
          <a:p>
            <a:pPr algn="ctr">
              <a:lnSpc>
                <a:spcPts val="3894"/>
              </a:lnSpc>
            </a:pPr>
            <a:r>
              <a:rPr lang="en-US" b="true" sz="2781" spc="-111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4.  Assignment :- =, +=, -=, *=</a:t>
            </a:r>
          </a:p>
          <a:p>
            <a:pPr algn="ctr">
              <a:lnSpc>
                <a:spcPts val="3894"/>
              </a:lnSpc>
            </a:pPr>
            <a:r>
              <a:rPr lang="en-US" b="true" sz="2781" spc="-111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5. Membership :- in, not in </a:t>
            </a:r>
          </a:p>
          <a:p>
            <a:pPr algn="ctr">
              <a:lnSpc>
                <a:spcPts val="3894"/>
              </a:lnSpc>
            </a:pPr>
            <a:r>
              <a:rPr lang="en-US" b="true" sz="2781" spc="-111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6. Identity:- is, is not</a:t>
            </a:r>
          </a:p>
          <a:p>
            <a:pPr algn="l">
              <a:lnSpc>
                <a:spcPts val="3894"/>
              </a:lnSpc>
            </a:pPr>
            <a:r>
              <a:rPr lang="en-US" sz="2781" spc="-111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Example:- </a:t>
            </a:r>
          </a:p>
          <a:p>
            <a:pPr algn="l">
              <a:lnSpc>
                <a:spcPts val="3894"/>
              </a:lnSpc>
            </a:pPr>
            <a:r>
              <a:rPr lang="en-US" sz="2781" spc="-111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a, b=10, 20</a:t>
            </a:r>
          </a:p>
          <a:p>
            <a:pPr algn="l">
              <a:lnSpc>
                <a:spcPts val="3894"/>
              </a:lnSpc>
            </a:pPr>
            <a:r>
              <a:rPr lang="en-US" sz="2781" spc="-111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print(a+b)    #Arithmetic </a:t>
            </a:r>
          </a:p>
          <a:p>
            <a:pPr algn="l">
              <a:lnSpc>
                <a:spcPts val="3894"/>
              </a:lnSpc>
            </a:pPr>
            <a:r>
              <a:rPr lang="en-US" sz="2781" spc="-111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print ( a&gt;b)    # Relational </a:t>
            </a:r>
          </a:p>
          <a:p>
            <a:pPr algn="l">
              <a:lnSpc>
                <a:spcPts val="3894"/>
              </a:lnSpc>
            </a:pPr>
            <a:r>
              <a:rPr lang="en-US" sz="2781" spc="-111" b="true">
                <a:solidFill>
                  <a:srgbClr val="D8D8D8"/>
                </a:solidFill>
                <a:latin typeface="Poppins Bold"/>
                <a:ea typeface="Poppins Bold"/>
                <a:cs typeface="Poppins Bold"/>
                <a:sym typeface="Poppins Bold"/>
              </a:rPr>
              <a:t>print ( a&lt;b and b &gt; 5)        #Logical 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0827">
            <a:off x="-5195803" y="-2141897"/>
            <a:ext cx="14220834" cy="14203058"/>
          </a:xfrm>
          <a:custGeom>
            <a:avLst/>
            <a:gdLst/>
            <a:ahLst/>
            <a:cxnLst/>
            <a:rect r="r" b="b" t="t" l="l"/>
            <a:pathLst>
              <a:path h="14203058" w="14220834">
                <a:moveTo>
                  <a:pt x="0" y="0"/>
                </a:moveTo>
                <a:lnTo>
                  <a:pt x="14220834" y="0"/>
                </a:lnTo>
                <a:lnTo>
                  <a:pt x="14220834" y="14203057"/>
                </a:lnTo>
                <a:lnTo>
                  <a:pt x="0" y="1420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94495">
            <a:off x="-5294636" y="4123598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2" y="0"/>
                </a:lnTo>
                <a:lnTo>
                  <a:pt x="10589272" y="11265183"/>
                </a:lnTo>
                <a:lnTo>
                  <a:pt x="0" y="1126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088373">
            <a:off x="11713006" y="-5476143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52450"/>
            <a:ext cx="635923" cy="465958"/>
          </a:xfrm>
          <a:custGeom>
            <a:avLst/>
            <a:gdLst/>
            <a:ahLst/>
            <a:cxnLst/>
            <a:rect r="r" b="b" t="t" l="l"/>
            <a:pathLst>
              <a:path h="465958" w="635923">
                <a:moveTo>
                  <a:pt x="0" y="0"/>
                </a:moveTo>
                <a:lnTo>
                  <a:pt x="635923" y="0"/>
                </a:lnTo>
                <a:lnTo>
                  <a:pt x="635923" y="465958"/>
                </a:lnTo>
                <a:lnTo>
                  <a:pt x="0" y="46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4558" y="1037255"/>
            <a:ext cx="15353618" cy="1835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7"/>
              </a:lnSpc>
            </a:pPr>
            <a:r>
              <a:rPr lang="en-US" sz="7087" spc="-283">
                <a:solidFill>
                  <a:srgbClr val="F6F6F6"/>
                </a:solidFill>
                <a:latin typeface="Gagalin"/>
                <a:ea typeface="Gagalin"/>
                <a:cs typeface="Gagalin"/>
                <a:sym typeface="Gagalin"/>
              </a:rPr>
              <a:t>Punctuators (seperators/delimiters) </a:t>
            </a:r>
          </a:p>
          <a:p>
            <a:pPr algn="l">
              <a:lnSpc>
                <a:spcPts val="708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396177"/>
            <a:ext cx="11021781" cy="745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Characters that  structure code </a:t>
            </a:r>
          </a:p>
          <a:p>
            <a:pPr algn="l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Example :- </a:t>
            </a:r>
          </a:p>
          <a:p>
            <a:pPr algn="ctr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1. () =Parentheses                 </a:t>
            </a:r>
          </a:p>
          <a:p>
            <a:pPr algn="ctr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2. [] =Square brackets           </a:t>
            </a:r>
          </a:p>
          <a:p>
            <a:pPr algn="ctr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3.  {} = Braces                           </a:t>
            </a:r>
          </a:p>
          <a:p>
            <a:pPr algn="ctr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4. : = Colon                                  </a:t>
            </a:r>
          </a:p>
          <a:p>
            <a:pPr algn="ctr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5.   , = comma                            </a:t>
            </a:r>
          </a:p>
          <a:p>
            <a:pPr algn="ctr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6.  ;  = Semicolon (rarely used) </a:t>
            </a:r>
          </a:p>
          <a:p>
            <a:pPr algn="ctr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7.  @ = Decorators                        </a:t>
            </a:r>
          </a:p>
          <a:p>
            <a:pPr algn="ctr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8.    •  = Dot Operator                     </a:t>
            </a:r>
          </a:p>
          <a:p>
            <a:pPr algn="l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Example :- </a:t>
            </a:r>
          </a:p>
          <a:p>
            <a:pPr algn="ctr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list 1 = [ 1,2,3]  </a:t>
            </a:r>
          </a:p>
          <a:p>
            <a:pPr algn="ctr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for i in list 1 :    </a:t>
            </a:r>
          </a:p>
          <a:p>
            <a:pPr algn="ctr">
              <a:lnSpc>
                <a:spcPts val="4235"/>
              </a:lnSpc>
            </a:pPr>
            <a:r>
              <a:rPr lang="en-US" sz="3025" i="true" spc="-121">
                <a:solidFill>
                  <a:srgbClr val="D8D8D8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print (i)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31367" y="3154301"/>
            <a:ext cx="8479551" cy="610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4"/>
              </a:lnSpc>
            </a:pPr>
            <a:r>
              <a:rPr lang="en-US" sz="3810" i="true" spc="-152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Poppins Italics"/>
                <a:ea typeface="Poppins Italics"/>
                <a:cs typeface="Poppins Italics"/>
                <a:sym typeface="Poppins Italics"/>
              </a:rPr>
              <a:t>#punctuators</a:t>
            </a:r>
          </a:p>
          <a:p>
            <a:pPr algn="l">
              <a:lnSpc>
                <a:spcPts val="5334"/>
              </a:lnSpc>
            </a:pPr>
            <a:r>
              <a:rPr lang="en-US" sz="3810" i="true" spc="-152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Poppins Italics"/>
                <a:ea typeface="Poppins Italics"/>
                <a:cs typeface="Poppins Italics"/>
                <a:sym typeface="Poppins Italics"/>
              </a:rPr>
              <a:t>print("Hello, World!") #()parentheses</a:t>
            </a:r>
          </a:p>
          <a:p>
            <a:pPr algn="l">
              <a:lnSpc>
                <a:spcPts val="5334"/>
              </a:lnSpc>
            </a:pPr>
            <a:r>
              <a:rPr lang="en-US" sz="3810" i="true" spc="-152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Poppins Italics"/>
                <a:ea typeface="Poppins Italics"/>
                <a:cs typeface="Poppins Italics"/>
                <a:sym typeface="Poppins Italics"/>
              </a:rPr>
              <a:t>my_list = [1, 2, 3] #[]squers brackets</a:t>
            </a:r>
          </a:p>
          <a:p>
            <a:pPr algn="l">
              <a:lnSpc>
                <a:spcPts val="5334"/>
              </a:lnSpc>
            </a:pPr>
            <a:r>
              <a:rPr lang="en-US" sz="3810" i="true" spc="-152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Poppins Italics"/>
                <a:ea typeface="Poppins Italics"/>
                <a:cs typeface="Poppins Italics"/>
                <a:sym typeface="Poppins Italics"/>
              </a:rPr>
              <a:t>print(my_list)</a:t>
            </a:r>
          </a:p>
          <a:p>
            <a:pPr algn="l">
              <a:lnSpc>
                <a:spcPts val="5334"/>
              </a:lnSpc>
            </a:pPr>
            <a:r>
              <a:rPr lang="en-US" sz="3810" i="true" spc="-152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Poppins Italics"/>
                <a:ea typeface="Poppins Italics"/>
                <a:cs typeface="Poppins Italics"/>
                <a:sym typeface="Poppins Italics"/>
              </a:rPr>
              <a:t>my_dict = {"name": "Alice", "age": 30} #{}braces</a:t>
            </a:r>
          </a:p>
          <a:p>
            <a:pPr algn="l">
              <a:lnSpc>
                <a:spcPts val="5334"/>
              </a:lnSpc>
            </a:pPr>
            <a:r>
              <a:rPr lang="en-US" sz="3810" i="true" spc="-152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Poppins Italics"/>
                <a:ea typeface="Poppins Italics"/>
                <a:cs typeface="Poppins Italics"/>
                <a:sym typeface="Poppins Italics"/>
              </a:rPr>
              <a:t>print(my_dict)</a:t>
            </a:r>
          </a:p>
          <a:p>
            <a:pPr algn="l">
              <a:lnSpc>
                <a:spcPts val="5334"/>
              </a:lnSpc>
            </a:pPr>
            <a:r>
              <a:rPr lang="en-US" sz="3810" i="true" spc="-152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Poppins Italics"/>
                <a:ea typeface="Poppins Italics"/>
                <a:cs typeface="Poppins Italics"/>
                <a:sym typeface="Poppins Italics"/>
              </a:rPr>
              <a:t>for i in range (1,7): #:colon</a:t>
            </a:r>
          </a:p>
          <a:p>
            <a:pPr algn="l">
              <a:lnSpc>
                <a:spcPts val="5334"/>
              </a:lnSpc>
            </a:pPr>
            <a:r>
              <a:rPr lang="en-US" sz="3810" i="true" spc="-152">
                <a:gradFill>
                  <a:gsLst>
                    <a:gs pos="0">
                      <a:srgbClr val="FFDE59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Poppins Italics"/>
                <a:ea typeface="Poppins Italics"/>
                <a:cs typeface="Poppins Italics"/>
                <a:sym typeface="Poppins Italics"/>
              </a:rPr>
              <a:t>    print(i)</a:t>
            </a:r>
          </a:p>
        </p:txBody>
      </p:sp>
    </p:spTree>
  </p:cSld>
  <p:clrMapOvr>
    <a:masterClrMapping/>
  </p:clrMapOvr>
  <p:transition spd="fast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24422">
            <a:off x="4440726" y="-5286740"/>
            <a:ext cx="15504871" cy="15485490"/>
          </a:xfrm>
          <a:custGeom>
            <a:avLst/>
            <a:gdLst/>
            <a:ahLst/>
            <a:cxnLst/>
            <a:rect r="r" b="b" t="t" l="l"/>
            <a:pathLst>
              <a:path h="15485490" w="15504871">
                <a:moveTo>
                  <a:pt x="0" y="0"/>
                </a:moveTo>
                <a:lnTo>
                  <a:pt x="15504871" y="0"/>
                </a:lnTo>
                <a:lnTo>
                  <a:pt x="15504871" y="15485490"/>
                </a:lnTo>
                <a:lnTo>
                  <a:pt x="0" y="1548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088373">
            <a:off x="9754750" y="1418968"/>
            <a:ext cx="13128058" cy="13966019"/>
          </a:xfrm>
          <a:custGeom>
            <a:avLst/>
            <a:gdLst/>
            <a:ahLst/>
            <a:cxnLst/>
            <a:rect r="r" b="b" t="t" l="l"/>
            <a:pathLst>
              <a:path h="13966019" w="13128058">
                <a:moveTo>
                  <a:pt x="0" y="0"/>
                </a:moveTo>
                <a:lnTo>
                  <a:pt x="13128058" y="0"/>
                </a:lnTo>
                <a:lnTo>
                  <a:pt x="13128058" y="13966019"/>
                </a:lnTo>
                <a:lnTo>
                  <a:pt x="0" y="139660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794495">
            <a:off x="-2008323" y="-4836870"/>
            <a:ext cx="10589272" cy="11265182"/>
          </a:xfrm>
          <a:custGeom>
            <a:avLst/>
            <a:gdLst/>
            <a:ahLst/>
            <a:cxnLst/>
            <a:rect r="r" b="b" t="t" l="l"/>
            <a:pathLst>
              <a:path h="11265182" w="10589272">
                <a:moveTo>
                  <a:pt x="0" y="0"/>
                </a:moveTo>
                <a:lnTo>
                  <a:pt x="10589271" y="0"/>
                </a:lnTo>
                <a:lnTo>
                  <a:pt x="10589271" y="11265182"/>
                </a:lnTo>
                <a:lnTo>
                  <a:pt x="0" y="11265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52471" y="1371600"/>
            <a:ext cx="12066307" cy="2388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62"/>
              </a:lnSpc>
            </a:pPr>
            <a:r>
              <a:rPr lang="en-US" sz="17962" spc="-718">
                <a:solidFill>
                  <a:srgbClr val="F6F6F6"/>
                </a:solidFill>
                <a:latin typeface="Gagalin"/>
                <a:ea typeface="Gagalin"/>
                <a:cs typeface="Gagalin"/>
                <a:sym typeface="Gagalin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2456005"/>
            <a:ext cx="1137642" cy="833582"/>
          </a:xfrm>
          <a:custGeom>
            <a:avLst/>
            <a:gdLst/>
            <a:ahLst/>
            <a:cxnLst/>
            <a:rect r="r" b="b" t="t" l="l"/>
            <a:pathLst>
              <a:path h="833582" w="1137642">
                <a:moveTo>
                  <a:pt x="0" y="0"/>
                </a:moveTo>
                <a:lnTo>
                  <a:pt x="1137642" y="0"/>
                </a:lnTo>
                <a:lnTo>
                  <a:pt x="1137642" y="833581"/>
                </a:lnTo>
                <a:lnTo>
                  <a:pt x="0" y="83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817" y="4513237"/>
            <a:ext cx="17664366" cy="38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</a:pPr>
            <a:r>
              <a:rPr lang="en-US" sz="44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Mohammad Ali Saleem </a:t>
            </a:r>
          </a:p>
          <a:p>
            <a:pPr algn="l">
              <a:lnSpc>
                <a:spcPts val="6160"/>
              </a:lnSpc>
            </a:pPr>
            <a:r>
              <a:rPr lang="en-US" sz="44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Aditya Upadhyay </a:t>
            </a:r>
          </a:p>
          <a:p>
            <a:pPr algn="ctr">
              <a:lnSpc>
                <a:spcPts val="6160"/>
              </a:lnSpc>
            </a:pPr>
            <a:r>
              <a:rPr lang="en-US" sz="44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Abhishek Singh </a:t>
            </a:r>
          </a:p>
          <a:p>
            <a:pPr algn="r">
              <a:lnSpc>
                <a:spcPts val="6160"/>
              </a:lnSpc>
            </a:pPr>
            <a:r>
              <a:rPr lang="en-US" sz="44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Bhaskar Tiwari </a:t>
            </a:r>
          </a:p>
          <a:p>
            <a:pPr algn="r">
              <a:lnSpc>
                <a:spcPts val="6160"/>
              </a:lnSpc>
            </a:pPr>
            <a:r>
              <a:rPr lang="en-US" sz="4400" spc="-17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Aryan Pandey 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DAG6bCR2S2w</dc:identifier>
  <dcterms:modified xsi:type="dcterms:W3CDTF">2011-08-01T06:04:30Z</dcterms:modified>
  <cp:revision>1</cp:revision>
  <dc:title>TOKEN</dc:title>
</cp:coreProperties>
</file>